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469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eabc6ed00094141d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c5a2506?sp=1&amp;pid=fc030dc4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5_1#cead11ae0?sp=1&amp;pid=f6c5a2506&amp;color=0,0,0&amp;vtp=1&amp;bbb=1&amp;hb=1"/>
              <p:cNvSpPr/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（2024山东嘉祥一中高二月考）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用伏安法测电阻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，可采用如图所示的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、乙两种接法。若所用电压表的内阻约为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，电流表的内阻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，待测电阻约为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_BD.5_1#cead11ae0?sp=1&amp;pid=f6c5a25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1446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5_BD.7_2#cead11ae0?iti=3&amp;htil=1&amp;pid=f6c5a2506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12" y="3114675"/>
            <a:ext cx="2176272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7_3#cead11ae0?iti=4&amp;htil=1&amp;pid=f6c5a2506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1816" y="3142107"/>
            <a:ext cx="2322576" cy="197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5_BD.7_4#cead11ae0?iti=3&amp;htil=1&amp;pid=f6c5a2506&amp;color=0,0,0&amp;vtp=1"/>
          <p:cNvSpPr/>
          <p:nvPr/>
        </p:nvSpPr>
        <p:spPr>
          <a:xfrm>
            <a:off x="3137567" y="5244211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QC_5_BD.7_5#cead11ae0?iti=4&amp;htil=1&amp;pid=f6c5a2506&amp;color=0,0,0&amp;vtp=1"/>
          <p:cNvSpPr/>
          <p:nvPr/>
        </p:nvSpPr>
        <p:spPr>
          <a:xfrm>
            <a:off x="8614823" y="5244211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6#cead11ae0.choices?pid=f6c5a2506&amp;color=0,0,0&amp;vtp=1&amp;bt=1&amp;bb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778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甲图电阻的测量值偏小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乙图电阻的测量值偏大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778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甲图的测量误差较小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乙图的测量误差较小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AS.8_1#cead11ae0?pid=f6c5a2506&amp;color=0,0,0&amp;vtp=1&amp;bbb=1&amp;hb=1"/>
              <p:cNvSpPr/>
              <p:nvPr/>
            </p:nvSpPr>
            <p:spPr>
              <a:xfrm>
                <a:off x="612648" y="1744413"/>
                <a:ext cx="10963656" cy="2510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甲图采用电流表内接法，则电阻的测量值偏大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，乙图采用电流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表外接法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，则电阻的测量值偏小，故A、B错误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；由于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sub>
                    </m:sSub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是大电阻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，故采用电流表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内接法误差较小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，故C正确，D错误。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_AS.8_1#cead11ae0?pid=f6c5a250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44413"/>
                <a:ext cx="10963656" cy="2510917"/>
              </a:xfrm>
              <a:prstGeom prst="rect">
                <a:avLst/>
              </a:prstGeom>
              <a:blipFill>
                <a:blip r:embed="rId3"/>
                <a:stretch>
                  <a:fillRect l="-2002" r="-445" b="-8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_1#cead11ae0.bracket?pid=f6c5a2506&amp;color=0,0,0&amp;vpa=2&amp;vtp=1&amp;answeroption=C">
            <a:extLst>
              <a:ext uri="{FF2B5EF4-FFF2-40B4-BE49-F238E27FC236}">
                <a16:creationId xmlns:a16="http://schemas.microsoft.com/office/drawing/2014/main" id="{17BF209C-62BF-1B3A-1D31-0AA7C4000A47}"/>
              </a:ext>
            </a:extLst>
          </p:cNvPr>
          <p:cNvSpPr txBox="1"/>
          <p:nvPr/>
        </p:nvSpPr>
        <p:spPr>
          <a:xfrm>
            <a:off x="485648" y="1074997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9_1#5b8c70e42?htil=3&amp;pid=f6c5a2506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4771" y="486287"/>
            <a:ext cx="3410712" cy="14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BD.9_2#5b8c70e42?htil=3&amp;sp=1&amp;pid=f6c5a2506&amp;color=0,0,0&amp;vtp=1&amp;bt=1&amp;bbb=1&amp;hb=1&amp;hs=1"/>
              <p:cNvSpPr/>
              <p:nvPr/>
            </p:nvSpPr>
            <p:spPr>
              <a:xfrm>
                <a:off x="612648" y="468000"/>
                <a:ext cx="7424928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（2024辽宁大连高二月考）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，有一未知电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，为了较准确地测出其阻值，开关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时得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到的数据分别为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时得到的数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_BD.9_2#5b8c70e42?htil=3&amp;sp=1&amp;pid=f6c5a2506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424928" cy="1863535"/>
              </a:xfrm>
              <a:prstGeom prst="rect">
                <a:avLst/>
              </a:prstGeom>
              <a:blipFill>
                <a:blip r:embed="rId4"/>
                <a:stretch>
                  <a:fillRect l="-2956" r="-2217" b="-11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0_1#5b8c70e42.bracket?pid=f6c5a2506&amp;color=0,0,0&amp;vpa=3&amp;vtp=1"/>
          <p:cNvSpPr/>
          <p:nvPr/>
        </p:nvSpPr>
        <p:spPr>
          <a:xfrm>
            <a:off x="3568712" y="2959104"/>
            <a:ext cx="49530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1_1#5b8c70e42.choices?htil=3&amp;pid=f6c5a2506&amp;color=0,0,0&amp;vtp=1&amp;bbb=1&amp;hs=1"/>
              <p:cNvSpPr/>
              <p:nvPr/>
            </p:nvSpPr>
            <p:spPr>
              <a:xfrm>
                <a:off x="612648" y="3538224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，大于真实值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，大于真实值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，小于真实值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，小于真实值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11_1#5b8c70e42.choices?htil=3&amp;pid=f6c5a250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538224"/>
                <a:ext cx="10963656" cy="1201357"/>
              </a:xfrm>
              <a:prstGeom prst="rect">
                <a:avLst/>
              </a:prstGeom>
              <a:blipFill>
                <a:blip r:embed="rId5"/>
                <a:stretch>
                  <a:fillRect l="-2002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9_2#5b8c70e42?htil=3&amp;sp=1&amp;pid=f6c5a2506&amp;color=0,0,0&amp;vtp=1&amp;bt=1&amp;bbb=1&amp;hb=1&amp;hs=1">
                <a:extLst>
                  <a:ext uri="{FF2B5EF4-FFF2-40B4-BE49-F238E27FC236}">
                    <a16:creationId xmlns:a16="http://schemas.microsoft.com/office/drawing/2014/main" id="{1E558C05-B1AE-D1F4-95BA-A0A5054052DB}"/>
                  </a:ext>
                </a:extLst>
              </p:cNvPr>
              <p:cNvSpPr/>
              <p:nvPr/>
            </p:nvSpPr>
            <p:spPr>
              <a:xfrm>
                <a:off x="611994" y="2324739"/>
                <a:ext cx="10968012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6.0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，则该电阻测得的较为准确的数值及它与真实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值比较的情况是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9_2#5b8c70e42?htil=3&amp;sp=1&amp;pid=f6c5a2506&amp;color=0,0,0&amp;vtp=1&amp;bt=1&amp;bbb=1&amp;hb=1&amp;hs=1">
                <a:extLst>
                  <a:ext uri="{FF2B5EF4-FFF2-40B4-BE49-F238E27FC236}">
                    <a16:creationId xmlns:a16="http://schemas.microsoft.com/office/drawing/2014/main" id="{1E558C05-B1AE-D1F4-95BA-A0A5054052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2324739"/>
                <a:ext cx="10968012" cy="1201357"/>
              </a:xfrm>
              <a:prstGeom prst="rect">
                <a:avLst/>
              </a:prstGeom>
              <a:blipFill>
                <a:blip r:embed="rId6"/>
                <a:stretch>
                  <a:fillRect l="-1944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2_1#5b8c70e42?pid=f6c5a2506&amp;color=0,0,0&amp;vtp=1&amp;bt=1&amp;bbb=1&amp;hb=1"/>
              <p:cNvSpPr/>
              <p:nvPr/>
            </p:nvSpPr>
            <p:spPr>
              <a:xfrm>
                <a:off x="612648" y="466344"/>
                <a:ext cx="10963656" cy="393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开关分别接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，电压表示数的相对变化量为</a:t>
                </a: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6.0−5.8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6.0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，电流表示数的相对变化量为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0.20−0.15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0.15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电流表示数的相对变化量大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，则电流表应采用内接法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，电阻的测量值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𝑏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6.0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0.15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，由于采用电流表内接法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，电流表的分压作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用使得电压表示数大于待测电阻的两端电压，则电阻的测量值大于真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实值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。故选B。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12_1#5b8c70e42?pid=f6c5a25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3933317"/>
              </a:xfrm>
              <a:prstGeom prst="rect">
                <a:avLst/>
              </a:prstGeom>
              <a:blipFill>
                <a:blip r:embed="rId3"/>
                <a:stretch>
                  <a:fillRect l="-2002" r="-834" b="-5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365815f?pid=513a093f5&amp;color=0,173,163&amp;vtp=1&amp;bt=1&amp;bbb=1"/>
          <p:cNvSpPr/>
          <p:nvPr/>
        </p:nvSpPr>
        <p:spPr>
          <a:xfrm>
            <a:off x="612648" y="466344"/>
            <a:ext cx="10963656" cy="190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2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题型二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滑动变阻器的两种接法</a:t>
            </a:r>
            <a:endParaRPr lang="en-US" altLang="zh-CN" sz="3400" dirty="0"/>
          </a:p>
          <a:p>
            <a:pPr latinLnBrk="1">
              <a:lnSpc>
                <a:spcPts val="6000"/>
              </a:lnSpc>
            </a:pPr>
            <a:r>
              <a:rPr lang="en-US" altLang="zh-CN" sz="2800" b="1" i="0" dirty="0"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1.两种接法的比较</a:t>
            </a:r>
            <a:endParaRPr lang="en-US" altLang="zh-CN" sz="2800" dirty="0"/>
          </a:p>
        </p:txBody>
      </p:sp>
      <p:graphicFrame>
        <p:nvGraphicFramePr>
          <p:cNvPr id="15" name="P_4_BD#e66b92201?colgroup=6,11,11&amp;pid=0e365815f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566279"/>
              </p:ext>
            </p:extLst>
          </p:nvPr>
        </p:nvGraphicFramePr>
        <p:xfrm>
          <a:off x="612648" y="2068830"/>
          <a:ext cx="10927080" cy="4226942"/>
        </p:xfrm>
        <a:graphic>
          <a:graphicData uri="http://schemas.openxmlformats.org/drawingml/2006/table">
            <a:tbl>
              <a:tblPr/>
              <a:tblGrid>
                <a:gridCol w="2322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4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69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419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限流式接法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3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分压式接法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15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电路图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300"/>
                        </a:lnSpc>
                      </a:pPr>
                      <a:r>
                        <a:rPr lang="en-US" altLang="zh-CN" sz="1130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500"/>
                        </a:lnSpc>
                      </a:pPr>
                      <a:r>
                        <a:rPr lang="en-US" altLang="zh-CN" sz="11450" b="0" i="0" kern="0" spc="-9990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122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变阻器接入电</a:t>
                      </a:r>
                    </a:p>
                    <a:p>
                      <a:pPr marL="0" lvl="0" indent="0"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路的特点</a:t>
                      </a:r>
                      <a:r>
                        <a:rPr lang="en-US" altLang="zh-CN" sz="28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采用“一上一下”的接法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采用“两下一上”的接法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_4_BD#e66b92201.table_image?tii=3&amp;pid=0e365815f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78808" y="2765362"/>
            <a:ext cx="1947672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e66b92201.table_image?tii=4&amp;pid=0e365815f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6780" y="2751646"/>
            <a:ext cx="1856232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P_4_BD#e66b92201?colgroup=6,11,11&amp;pid=0e365815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277814"/>
                  </p:ext>
                </p:extLst>
              </p:nvPr>
            </p:nvGraphicFramePr>
            <p:xfrm>
              <a:off x="612648" y="1164590"/>
              <a:ext cx="10927080" cy="3942717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348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69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限流式接法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分压式接法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闭合开关前滑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片的位置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滑片在最左端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，以保证滑动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变阻器接入电路的阻值最大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滑片在最左端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，开始时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待测元件”两端电压为零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负载两端的电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压调节范围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6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𝑈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通过负载的电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流调节范围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6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~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6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0∼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P_4_BD#e66b92201?colgroup=6,11,11&amp;pid=0e365815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277814"/>
                  </p:ext>
                </p:extLst>
              </p:nvPr>
            </p:nvGraphicFramePr>
            <p:xfrm>
              <a:off x="612648" y="1164590"/>
              <a:ext cx="10927080" cy="3942717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348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69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限流式接法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分压式接法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闭合开关前滑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片的位置</a:t>
                          </a: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滑片在最左端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，以保证滑动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变阻器接入电路的阻值最大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滑片在最左端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，开始时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待测元件”两端电压为零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负载两端的电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压调节范围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73" t="-150811" r="-94231" b="-1151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2281" t="-150811" r="-292" b="-1151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通过负载的电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流调节范围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73" t="-250811" r="-94231" b="-151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2281" t="-250811" r="-292" b="-151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4_BD#e66b92201?colgroup=6,11,11&amp;pid=0e365815f&amp;color=0,0,0&amp;vtp=1&amp;bt=1&amp;bbb=1">
            <a:extLst>
              <a:ext uri="{FF2B5EF4-FFF2-40B4-BE49-F238E27FC236}">
                <a16:creationId xmlns:a16="http://schemas.microsoft.com/office/drawing/2014/main" id="{4508C665-774B-F994-8A79-45614824A3BA}"/>
              </a:ext>
            </a:extLst>
          </p:cNvPr>
          <p:cNvSpPr txBox="1"/>
          <p:nvPr/>
        </p:nvSpPr>
        <p:spPr>
          <a:xfrm>
            <a:off x="10821583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P_4_BD#e66b92201?colgroup=6,11,11&amp;pid=0e365815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57883995"/>
                  </p:ext>
                </p:extLst>
              </p:nvPr>
            </p:nvGraphicFramePr>
            <p:xfrm>
              <a:off x="612648" y="1164590"/>
              <a:ext cx="10927080" cy="3899599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348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69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限流式接法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分压式接法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54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负载电阻的阻值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与滑动变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阻器的总电阻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相差不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多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，或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稍大，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且电压、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电流的变化不要求从零开始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（1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）要求负载上电压或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电流变化范围较大，且从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零开始连续调节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2）负载电阻的阻值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远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大于滑动变阻器的总电阻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P_4_BD#e66b92201?colgroup=6,11,11&amp;pid=0e365815f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57883995"/>
                  </p:ext>
                </p:extLst>
              </p:nvPr>
            </p:nvGraphicFramePr>
            <p:xfrm>
              <a:off x="612648" y="1164590"/>
              <a:ext cx="10927080" cy="3899599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348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69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限流式接法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分压式接法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54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73" t="-17367" r="-94231" b="-3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2281" t="-17367" r="-292" b="-3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4_BD#e66b92201?colgroup=6,11,11&amp;pid=0e365815f&amp;color=0,0,0&amp;vtp=1&amp;bt=1&amp;bbb=1">
            <a:extLst>
              <a:ext uri="{FF2B5EF4-FFF2-40B4-BE49-F238E27FC236}">
                <a16:creationId xmlns:a16="http://schemas.microsoft.com/office/drawing/2014/main" id="{5C007C9E-3752-AB94-50E7-87529FAB6963}"/>
              </a:ext>
            </a:extLst>
          </p:cNvPr>
          <p:cNvSpPr txBox="1"/>
          <p:nvPr/>
        </p:nvSpPr>
        <p:spPr>
          <a:xfrm>
            <a:off x="10821583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66b92201?pid=0e365815f&amp;color=0,0,0&amp;vtp=1&amp;bt=1&amp;bb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2.两种接法的优缺点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（1）限流式接法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优点:电路结构简单；操作方便；耗能少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缺点：电压或电流不能从0开始；调节范围小。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（2）分压式接法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优点:电压或电流能从0开始；调节范围大。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缺点：电路结构复杂；操作不方便；耗能多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66b92201?sp=1&amp;pid=0e365815f&amp;color=0,0,0&amp;vtp=1&amp;bt=1&amp;bbb=1"/>
          <p:cNvSpPr/>
          <p:nvPr/>
        </p:nvSpPr>
        <p:spPr>
          <a:xfrm>
            <a:off x="612648" y="468000"/>
            <a:ext cx="10963656" cy="38063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.两种接法的选择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（1）以下三种情况必须用分压式接法：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①要求电压或电流从0开始调节时；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②当待测电阻的阻值远大于滑动变阻器的总电阻时；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③当采用限流式接法，无论怎样调节都不能保证电路的安全时。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（2）当两种接法均可时，一般采用限流式接法。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66b92201?sp=1&amp;pid=0e365815f&amp;color=0,0,0&amp;vtp=1&amp;bt=1&amp;bb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.滑动变阻器的选择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（1）当采用限流式接法时，选择滑动变阻器总电阻与待测电阻的阻值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相接近的那一个。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（2）当采用分压式接法时，选择滑动变阻器总电阻小而额定电流大的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那一个。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13a093f5.fixed?pid=d9ee9fd81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第十一章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电路及其应用</a:t>
            </a:r>
            <a:endParaRPr lang="en-US" altLang="zh-CN" sz="4000" dirty="0"/>
          </a:p>
        </p:txBody>
      </p:sp>
      <p:sp>
        <p:nvSpPr>
          <p:cNvPr id="3" name="C_2#513a093f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513a093f5.fixed?pid=d9ee9fd81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专题课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伏安法测电阻的不同接法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3_1#06eaf62d5?sp=1&amp;pid=0e365815f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的最大阻值是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=300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BD.13_1#06eaf62d5?sp=1&amp;pid=0e365815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>
                <a:blip r:embed="rId3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3_2#06eaf62d5?pid=0e365815f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2896" y="1813184"/>
            <a:ext cx="2432304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4_1#51814eda7?pid=06eaf62d5&amp;color=0,0,0&amp;vtp=1&amp;bt=1&amp;bbb=1"/>
              <p:cNvSpPr/>
              <p:nvPr/>
            </p:nvSpPr>
            <p:spPr>
              <a:xfrm>
                <a:off x="612648" y="468000"/>
                <a:ext cx="11068749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断开时，移动滑片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两端可获得的电压变化范围是多少？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14_1#51814eda7?pid=06eaf62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1068749" cy="567817"/>
              </a:xfrm>
              <a:prstGeom prst="rect">
                <a:avLst/>
              </a:prstGeom>
              <a:blipFill>
                <a:blip r:embed="rId3"/>
                <a:stretch>
                  <a:fillRect l="-1983" r="-165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5_1#51814eda7?pid=06eaf62d5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4.8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15_1#51814eda7?pid=06eaf62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S.16_1#51814eda7?pid=06eaf62d5&amp;color=0,0,0&amp;vtp=1&amp;bbb=1&amp;hb=1"/>
              <p:cNvSpPr/>
              <p:nvPr/>
            </p:nvSpPr>
            <p:spPr>
              <a:xfrm>
                <a:off x="612648" y="1678564"/>
                <a:ext cx="10963656" cy="3235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为限流式接法，当滑片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在最上端时，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接入电路的电阻为零，因此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获得的最大电压等于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最下端时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两端的电压最小，</a:t>
                </a: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两端可获得的电压变化范围为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4.8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5_AS.16_1#51814eda7?pid=06eaf62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3235135"/>
              </a:xfrm>
              <a:prstGeom prst="rect">
                <a:avLst/>
              </a:prstGeom>
              <a:blipFill>
                <a:blip r:embed="rId5"/>
                <a:stretch>
                  <a:fillRect l="-2002" r="-111" b="-6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7_1#fcaa34e5c?pid=06eaf62d5&amp;color=0,0,0&amp;vtp=1&amp;bt=1&amp;bbb=1"/>
              <p:cNvSpPr/>
              <p:nvPr/>
            </p:nvSpPr>
            <p:spPr>
              <a:xfrm>
                <a:off x="612648" y="468000"/>
                <a:ext cx="11068749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闭合时，移动滑片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两端可获得的电压变化范围是多少？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17_1#fcaa34e5c?pid=06eaf62d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1068749" cy="567817"/>
              </a:xfrm>
              <a:prstGeom prst="rect">
                <a:avLst/>
              </a:prstGeom>
              <a:blipFill>
                <a:blip r:embed="rId3"/>
                <a:stretch>
                  <a:fillRect l="-1983" r="-165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8_1#fcaa34e5c?pid=06eaf62d5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18_1#fcaa34e5c?pid=06eaf62d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AS.19_1#fcaa34e5c?pid=06eaf62d5&amp;color=0,0,0&amp;vtp=1&amp;bbb=1&amp;hb=1"/>
              <p:cNvSpPr/>
              <p:nvPr/>
            </p:nvSpPr>
            <p:spPr>
              <a:xfrm>
                <a:off x="612648" y="167856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为分压式接法，当滑片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在最下端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两端电压为0，当滑片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在最上端时，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两端的电压最大，为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两端可获得的电压变化范围为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5_AS.19_1#fcaa34e5c?pid=06eaf62d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1863535"/>
              </a:xfrm>
              <a:prstGeom prst="rect">
                <a:avLst/>
              </a:prstGeom>
              <a:blipFill>
                <a:blip r:embed="rId5"/>
                <a:stretch>
                  <a:fillRect l="-2002" r="-4561" b="-114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28896375?sp=1&amp;pid=0e365815f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5_BD.20_1#9dc9f4087?htil=4&amp;pid=b28896375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8347" y="1153541"/>
            <a:ext cx="1965960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0_2#9dc9f4087?htil=4&amp;sp=1&amp;pid=b28896375&amp;color=0,0,0&amp;vtp=1&amp;bbb=1&amp;hb=1"/>
              <p:cNvSpPr/>
              <p:nvPr/>
            </p:nvSpPr>
            <p:spPr>
              <a:xfrm>
                <a:off x="612648" y="1135253"/>
                <a:ext cx="8869680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（2024河北张家口高二联考）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如图所示电路中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，其两端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的电压恒为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，滑动变阻器的最大阻值为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，负载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以下说法正确的是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20_2#9dc9f4087?htil=4&amp;sp=1&amp;pid=b288963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869680" cy="1849057"/>
              </a:xfrm>
              <a:prstGeom prst="rect">
                <a:avLst/>
              </a:prstGeom>
              <a:blipFill>
                <a:blip r:embed="rId4"/>
                <a:stretch>
                  <a:fillRect l="-2474" r="-1306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1_1#9dc9f4087.bracket?pid=b28896375&amp;color=0,0,0&amp;vpa=4&amp;vtp=1"/>
          <p:cNvSpPr/>
          <p:nvPr/>
        </p:nvSpPr>
        <p:spPr>
          <a:xfrm>
            <a:off x="6888703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22_1#9dc9f4087.choices?htil=4&amp;pid=b28896375&amp;color=0,0,0&amp;vtp=1&amp;bbb=1"/>
              <p:cNvSpPr/>
              <p:nvPr/>
            </p:nvSpPr>
            <p:spPr>
              <a:xfrm>
                <a:off x="612648" y="2987675"/>
                <a:ext cx="8869680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的分压为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时，电路的总阻值为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时，电路的总阻值为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22_1#9dc9f4087.choices?htil=4&amp;pid=b2889637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675"/>
                <a:ext cx="8869680" cy="2499360"/>
              </a:xfrm>
              <a:prstGeom prst="rect">
                <a:avLst/>
              </a:prstGeom>
              <a:blipFill>
                <a:blip r:embed="rId5"/>
                <a:stretch>
                  <a:fillRect l="-2474" b="-90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3_1#9dc9f4087?pid=b28896375&amp;color=0,0,0&amp;vtp=1&amp;bt=1&amp;bbb=1&amp;hb=1"/>
              <p:cNvSpPr/>
              <p:nvPr/>
            </p:nvSpPr>
            <p:spPr>
              <a:xfrm>
                <a:off x="612648" y="468000"/>
                <a:ext cx="10963656" cy="32317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的分压为0，故A错误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；滑动变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；滑动变阻器的滑片置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被导线短路，电路中的总电阻为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滑动变阻器的滑片置于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，电路中的总电阻为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3_1#9dc9f4087?pid=b288963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31769"/>
              </a:xfrm>
              <a:prstGeom prst="rect">
                <a:avLst/>
              </a:prstGeom>
              <a:blipFill>
                <a:blip r:embed="rId3"/>
                <a:stretch>
                  <a:fillRect l="-2002" r="-2169" b="-2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4_1#2a977d45a?sp=1&amp;pid=b28896375&amp;color=0,0,0&amp;vtp=1&amp;bt=1&amp;bbb=1&amp;hb=1"/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（2023河北保定期末）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某同学要测量阻值约为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，实验室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有下列器材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.电流表A（量程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.电压表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（量程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0∼5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.滑动变阻器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0∼10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Ω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的直流电源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.开关和导线若干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24_1#2a977d45a?sp=1&amp;pid=b2889637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>
                <a:blip r:embed="rId3"/>
                <a:stretch>
                  <a:fillRect l="-2002" r="-111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4_2#2a977d45a?pid=b28896375&amp;color=0,0,0&amp;mp=1&amp;vtp=1&amp;bt=1&amp;bbb=1&amp;hb=1"/>
              <p:cNvSpPr/>
              <p:nvPr/>
            </p:nvSpPr>
            <p:spPr>
              <a:xfrm>
                <a:off x="612648" y="468000"/>
                <a:ext cx="10963656" cy="2463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实验要求尽可能多测几组数据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，该同学根据实验室提供的器材设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计了电路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，正确连接仪器后闭合开关，改变滑动变阻器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滑片的位置，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记录多组电压表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的示数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和电流表A的示数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，在坐标纸上作出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关系图像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，如图乙所示。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24_2#2a977d45a?pid=b2889637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63610"/>
              </a:xfrm>
              <a:prstGeom prst="rect">
                <a:avLst/>
              </a:prstGeom>
              <a:blipFill>
                <a:blip r:embed="rId3"/>
                <a:stretch>
                  <a:fillRect l="-2002" r="-1724" b="-84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4_4#2a977d45a?iti=5&amp;htil=1&amp;pid=b28896375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3716152"/>
            <a:ext cx="3968496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4_5#2a977d45a?iti=6&amp;htil=1&amp;pid=b28896375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1192" y="3048640"/>
            <a:ext cx="3172968" cy="291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24_6#2a977d45a?iti=5&amp;htil=1&amp;pid=b28896375&amp;color=0,0,0&amp;vtp=1"/>
          <p:cNvSpPr/>
          <p:nvPr/>
        </p:nvSpPr>
        <p:spPr>
          <a:xfrm>
            <a:off x="3137567" y="6083432"/>
            <a:ext cx="436562" cy="5623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6" name="QO_5_BD.24_7#2a977d45a?iti=6&amp;htil=1&amp;pid=b28896375&amp;color=0,0,0&amp;vtp=1"/>
          <p:cNvSpPr/>
          <p:nvPr/>
        </p:nvSpPr>
        <p:spPr>
          <a:xfrm>
            <a:off x="8619395" y="6092576"/>
            <a:ext cx="436562" cy="5623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47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5_1#8a0bb5f09?pid=2a977d45a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请将图甲中的实验电路补充完整。</a:t>
            </a:r>
            <a:endParaRPr lang="en-US" altLang="zh-CN" sz="2800" dirty="0"/>
          </a:p>
        </p:txBody>
      </p:sp>
      <p:sp>
        <p:nvSpPr>
          <p:cNvPr id="3" name="QO_6_AN.26_1#8a0bb5f09?pid=2a977d45a&amp;color=0,0,0&amp;vtp=1&amp;bbb=1"/>
          <p:cNvSpPr/>
          <p:nvPr/>
        </p:nvSpPr>
        <p:spPr>
          <a:xfrm>
            <a:off x="612648" y="11035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图见解析</a:t>
            </a:r>
            <a:endParaRPr lang="en-US" altLang="zh-CN" sz="2800" dirty="0"/>
          </a:p>
        </p:txBody>
      </p:sp>
      <p:pic>
        <p:nvPicPr>
          <p:cNvPr id="4" name="QO_6_AS.27_1#8a0bb5f09?htil=6&amp;pid=2a977d45a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2677" y="1786895"/>
            <a:ext cx="4114800" cy="261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S.27_2#8a0bb5f09?htil=6&amp;pid=2a977d45a&amp;color=0,0,0&amp;vtp=1&amp;bbb=1&amp;hb=1"/>
              <p:cNvSpPr/>
              <p:nvPr/>
            </p:nvSpPr>
            <p:spPr>
              <a:xfrm>
                <a:off x="612648" y="1732983"/>
                <a:ext cx="6720840" cy="2600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由图乙可知，电压表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、电流表的示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数从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0开始变化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，所以滑动变阻器采用分压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式接法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，所以电流表采用外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接法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，实验电路如图所示。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6_AS.27_2#8a0bb5f09?htil=6&amp;pid=2a977d45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732983"/>
                <a:ext cx="6720840" cy="2600135"/>
              </a:xfrm>
              <a:prstGeom prst="rect">
                <a:avLst/>
              </a:prstGeom>
              <a:blipFill>
                <a:blip r:embed="rId4"/>
                <a:stretch>
                  <a:fillRect l="-3267" r="-635" b="-79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_BD.28_1#735efef4e?pid=2a977d45a&amp;color=0,0,0&amp;vtp=1&amp;bt=1&amp;bbb=1&amp;hb=1"/>
              <p:cNvSpPr/>
              <p:nvPr/>
            </p:nvSpPr>
            <p:spPr>
              <a:xfrm>
                <a:off x="612648" y="466344"/>
                <a:ext cx="10963656" cy="12155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依据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图像可以得出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结果保留3位有效数字）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6_BD.28_1#735efef4e?pid=2a977d45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215517"/>
              </a:xfrm>
              <a:prstGeom prst="rect">
                <a:avLst/>
              </a:prstGeom>
              <a:blipFill>
                <a:blip r:embed="rId3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29_1#735efef4e.blank?pid=2a977d45a&amp;color=0,0,0&amp;vpa=5&amp;vtp=1&amp;bbb=1"/>
              <p:cNvSpPr/>
              <p:nvPr/>
            </p:nvSpPr>
            <p:spPr>
              <a:xfrm>
                <a:off x="6002338" y="565594"/>
                <a:ext cx="3239072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𝟖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.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𝟗𝟑</m:t>
                    </m:r>
                    <m:d>
                      <m:d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𝟖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𝟖𝟎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∼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𝟖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.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𝟗𝟓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29_1#735efef4e.blank?pid=2a977d45a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338" y="565594"/>
                <a:ext cx="3239072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S.30_1#735efef4e?pid=2a977d45a&amp;color=0,0,0&amp;vtp=1&amp;bbb=1"/>
              <p:cNvSpPr/>
              <p:nvPr/>
            </p:nvSpPr>
            <p:spPr>
              <a:xfrm>
                <a:off x="612648" y="1689100"/>
                <a:ext cx="10963656" cy="8293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图像的斜率即待测电阻的阻值，所以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0.56</m:t>
                        </m:r>
                      </m:den>
                    </m:f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≈8.93</m:t>
                    </m:r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6_AS.30_1#735efef4e?pid=2a977d45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9100"/>
                <a:ext cx="10963656" cy="829310"/>
              </a:xfrm>
              <a:prstGeom prst="rect">
                <a:avLst/>
              </a:prstGeom>
              <a:blipFill>
                <a:blip r:embed="rId5"/>
                <a:stretch>
                  <a:fillRect l="-2002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31_1#0f63e02e6?pid=2a977d45a&amp;color=0,0,0&amp;vtp=1&amp;bbb=1"/>
              <p:cNvSpPr/>
              <p:nvPr/>
            </p:nvSpPr>
            <p:spPr>
              <a:xfrm>
                <a:off x="612648" y="2527617"/>
                <a:ext cx="10963656" cy="55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的测量值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填“大于”“小于”或“等于”）真实值。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BD.31_1#0f63e02e6?pid=2a977d45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527617"/>
                <a:ext cx="10963656" cy="553657"/>
              </a:xfrm>
              <a:prstGeom prst="rect">
                <a:avLst/>
              </a:prstGeom>
              <a:blipFill>
                <a:blip r:embed="rId6"/>
                <a:stretch>
                  <a:fillRect l="-2002" t="-1111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32_1#0f63e02e6.blank?pid=2a977d45a&amp;color=0,0,0&amp;vpa=6&amp;vtp=1&amp;bbb=1"/>
          <p:cNvSpPr/>
          <p:nvPr/>
        </p:nvSpPr>
        <p:spPr>
          <a:xfrm>
            <a:off x="4042187" y="248856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小于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33_1#0f63e02e6?pid=2a977d45a&amp;color=0,0,0&amp;vtp=1&amp;bbb=1&amp;hb=1"/>
              <p:cNvSpPr/>
              <p:nvPr/>
            </p:nvSpPr>
            <p:spPr>
              <a:xfrm>
                <a:off x="612648" y="3085782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由于电压表的分流作用，电流表的示数偏大，所以电阻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的测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量值小于真实值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QB_6_AS.33_1#0f63e02e6?pid=2a977d45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085782"/>
                <a:ext cx="10963656" cy="1215835"/>
              </a:xfrm>
              <a:prstGeom prst="rect">
                <a:avLst/>
              </a:prstGeom>
              <a:blipFill>
                <a:blip r:embed="rId7"/>
                <a:stretch>
                  <a:fillRect l="-2002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c030dc40?pid=513a093f5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题型一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电流表的两种接法</a:t>
            </a:r>
            <a:endParaRPr lang="en-US" altLang="zh-CN" sz="3400" dirty="0"/>
          </a:p>
        </p:txBody>
      </p:sp>
      <p:sp>
        <p:nvSpPr>
          <p:cNvPr id="3" name="P_4_BD#3732cd8ba?sp=1&amp;pid=fc030dc40&amp;color=0,0,0&amp;vtp=1&amp;bbb=1"/>
          <p:cNvSpPr/>
          <p:nvPr/>
        </p:nvSpPr>
        <p:spPr>
          <a:xfrm>
            <a:off x="612648" y="1222898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1.内、外接法的区别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P_4_BD#3732cd8ba?colgroup=4,12,11&amp;pid=fc030dc40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1136749"/>
                  </p:ext>
                </p:extLst>
              </p:nvPr>
            </p:nvGraphicFramePr>
            <p:xfrm>
              <a:off x="612648" y="1927860"/>
              <a:ext cx="10945368" cy="4455986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27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外接法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979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r>
                            <a:rPr lang="en-US" altLang="zh-CN" sz="52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r>
                            <a:rPr lang="en-US" altLang="zh-CN" sz="52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93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电压表示数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V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A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电流表示数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A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测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V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A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电压表示数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V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电流表示数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A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V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测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V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A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P_4_BD#3732cd8ba?colgroup=4,12,11&amp;pid=fc030dc40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1136749"/>
                  </p:ext>
                </p:extLst>
              </p:nvPr>
            </p:nvGraphicFramePr>
            <p:xfrm>
              <a:off x="612648" y="1927860"/>
              <a:ext cx="10945368" cy="4455986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27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外接法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979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r>
                            <a:rPr lang="en-US" altLang="zh-CN" sz="52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r>
                            <a:rPr lang="en-US" altLang="zh-CN" sz="5250" b="0" i="0" kern="0" spc="-9990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_________________________________________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593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误差分析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015" t="-72300" r="-93814" b="-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7521" t="-72300" r="-275" b="-23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_4_BD#3732cd8ba.table_image?tii=1&amp;pid=fc030dc40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6452" y="2610676"/>
            <a:ext cx="230428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3732cd8ba.table_image?tii=2&amp;pid=fc030dc40&amp;color=0,0,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1312" y="2610676"/>
            <a:ext cx="2267712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P_4_BD#3732cd8ba?colgroup=4,12,11&amp;pid=fc030dc40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966393"/>
                  </p:ext>
                </p:extLst>
              </p:nvPr>
            </p:nvGraphicFramePr>
            <p:xfrm>
              <a:off x="612648" y="1164590"/>
              <a:ext cx="10945368" cy="2261808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27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外接法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误差来源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电流表的分压作用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电压表的分流作用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真实值的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测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A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6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测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并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V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spc="-100" baseline="-10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真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V</m:t>
                                      </m:r>
                                    </m:sub>
                                  </m:sSub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altLang="zh-CN" sz="2800" spc="-100" baseline="-100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真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P_4_BD#3732cd8ba?colgroup=4,12,11&amp;pid=fc030dc40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966393"/>
                  </p:ext>
                </p:extLst>
              </p:nvPr>
            </p:nvGraphicFramePr>
            <p:xfrm>
              <a:off x="612648" y="1164590"/>
              <a:ext cx="10945368" cy="2261808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27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外接法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1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误差来源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电流表的分压作用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电压表的分流作用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真实值的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015" t="-102162" r="-93814" b="-145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7521" t="-102162" r="-275" b="-145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4_BD#3732cd8ba?colgroup=4,12,11&amp;pid=fc030dc40&amp;color=0,0,0&amp;mp=1&amp;vtp=1&amp;bt=1&amp;bbb=1">
            <a:extLst>
              <a:ext uri="{FF2B5EF4-FFF2-40B4-BE49-F238E27FC236}">
                <a16:creationId xmlns:a16="http://schemas.microsoft.com/office/drawing/2014/main" id="{4A4E92B8-7970-130D-5B07-2A1ACEAFFBBA}"/>
              </a:ext>
            </a:extLst>
          </p:cNvPr>
          <p:cNvSpPr txBox="1"/>
          <p:nvPr/>
        </p:nvSpPr>
        <p:spPr>
          <a:xfrm>
            <a:off x="10839871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3732cd8ba?sp=1&amp;pid=fc030dc40&amp;color=0,0,0&amp;vtp=1&amp;bt=1&amp;bbb=1"/>
              <p:cNvSpPr/>
              <p:nvPr/>
            </p:nvSpPr>
            <p:spPr>
              <a:xfrm>
                <a:off x="612648" y="468000"/>
                <a:ext cx="10963656" cy="3959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.电流表内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、外接的选择方法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（1）直接比较法：当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≫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sub>
                    </m:sSub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时，采用内接法，当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≪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，采用外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接法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，即大电阻用内接法，小电阻用外接法。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（2）公式计算法：当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rad>
                      <m:radPr>
                        <m:degHide m:val="on"/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采用电流表内接法；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num>
                      <m:den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时，采用电流表外接法；当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A</m:t>
                            </m:r>
                          </m:sub>
                        </m:sSub>
                        <m:sSub>
                          <m:sSub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V</m:t>
                            </m:r>
                          </m:sub>
                        </m:sSub>
                      </m:e>
                    </m:ra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两种接法效果相同。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4_BD#3732cd8ba?sp=1&amp;pid=fc030dc4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959035"/>
              </a:xfrm>
              <a:prstGeom prst="rect">
                <a:avLst/>
              </a:prstGeom>
              <a:blipFill>
                <a:blip r:embed="rId3"/>
                <a:stretch>
                  <a:fillRect l="-2002" r="-4783" b="-52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4_BD#3732cd8ba?sp=1&amp;pid=fc030dc40&amp;color=0,0,0&amp;vtp=1&amp;bt=1&amp;bbb=1&amp;hb=1"/>
              <p:cNvSpPr/>
              <p:nvPr/>
            </p:nvSpPr>
            <p:spPr>
              <a:xfrm>
                <a:off x="612648" y="468000"/>
                <a:ext cx="10963656" cy="3235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（3）试触法：如图所示，把电压表的可动接线端分别试接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观察两电表的示数变化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，若电压表示数有明显变化，即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电流表的分压作用比较明显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，应采用电流表外接法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；若电流表示数有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明显变化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Δ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，说明电压表的分流作用比较明显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，应采用电流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表内接法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P_4_BD#3732cd8ba?sp=1&amp;pid=fc030dc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235135"/>
              </a:xfrm>
              <a:prstGeom prst="rect">
                <a:avLst/>
              </a:prstGeom>
              <a:blipFill>
                <a:blip r:embed="rId3"/>
                <a:stretch>
                  <a:fillRect l="-2002" r="-1335" b="-66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3732cd8ba?pid=fc030dc40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4528" y="3819784"/>
            <a:ext cx="3739896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732cd8ba?sp=1&amp;pid=fc030dc40&amp;color=0,0,0&amp;vtp=1&amp;bt=1&amp;bbb=1&amp;hb=1"/>
          <p:cNvSpPr/>
          <p:nvPr/>
        </p:nvSpPr>
        <p:spPr>
          <a:xfrm>
            <a:off x="612648" y="466344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（4）当电流表的内阻已知时，无论待测电阻多大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，均采用电流表内接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；当电压表内阻已知时，无论待测电阻多大，均采用电流表外接法。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14f4679a2?sp=1&amp;pid=fc030dc40&amp;color=0,0,0&amp;vtp=1&amp;bt=1&amp;bbb=1&amp;hb=1"/>
          <p:cNvSpPr/>
          <p:nvPr/>
        </p:nvSpPr>
        <p:spPr>
          <a:xfrm>
            <a:off x="612648" y="468000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（2024北京顺义高二期中）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在“用伏安法测电阻”的实验中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，测量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电路中电表的连接方式如图甲或乙所示，把电压表读数和电流表读数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的比值作为电阻的测量值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，考虑到实际电表内阻对测量的影响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，两种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连接方式都存在系统误差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下列判断正确的是(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pic>
        <p:nvPicPr>
          <p:cNvPr id="4" name="QC_4_BD.3_2#14f4679a2?iti=1&amp;htil=1&amp;pid=fc030dc40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3141604"/>
            <a:ext cx="213055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3_3#14f4679a2?iti=2&amp;htil=1&amp;pid=fc030dc40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6952" y="3086740"/>
            <a:ext cx="2441448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3_4#14f4679a2?iti=1&amp;htil=1&amp;pid=fc030dc40&amp;color=0,0,0&amp;vtp=1"/>
          <p:cNvSpPr/>
          <p:nvPr/>
        </p:nvSpPr>
        <p:spPr>
          <a:xfrm>
            <a:off x="3132995" y="4365884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7" name="QC_4_BD.3_5#14f4679a2?iti=2&amp;htil=1&amp;pid=fc030dc40&amp;color=0,0,0&amp;vtp=1"/>
          <p:cNvSpPr/>
          <p:nvPr/>
        </p:nvSpPr>
        <p:spPr>
          <a:xfrm>
            <a:off x="8619395" y="4365884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_6#14f4679a2.choices?pid=fc030dc40&amp;color=0,0,0&amp;vtp=1&amp;bt=1&amp;bbb=1"/>
          <p:cNvSpPr/>
          <p:nvPr/>
        </p:nvSpPr>
        <p:spPr>
          <a:xfrm>
            <a:off x="612648" y="468000"/>
            <a:ext cx="10963656" cy="24110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若采用甲图，误差是由电压表分流引起的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若采用甲图，电阻的测量值小于真实值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若采用乙图，误差是由电流表分压引起的</a:t>
            </a:r>
            <a:endParaRPr lang="en-US" altLang="zh-CN" sz="2800" dirty="0"/>
          </a:p>
          <a:p>
            <a:pPr latinLnBrk="1">
              <a:lnSpc>
                <a:spcPts val="48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若采用乙图，电阻的测量值小于真实值</a:t>
            </a:r>
            <a:endParaRPr lang="en-US" altLang="zh-CN" sz="2800" dirty="0"/>
          </a:p>
        </p:txBody>
      </p:sp>
      <p:sp>
        <p:nvSpPr>
          <p:cNvPr id="3" name="QC_4_AS.4_1#14f4679a2?pid=fc030dc40&amp;color=0,0,0&amp;vtp=1&amp;bbb=1&amp;hb=1"/>
          <p:cNvSpPr/>
          <p:nvPr/>
        </p:nvSpPr>
        <p:spPr>
          <a:xfrm>
            <a:off x="612648" y="2951294"/>
            <a:ext cx="10963656" cy="36507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若采用甲图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，电压表测量的是待测电阻和电流表串联后两端的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，误差是由电流表分压引起的，电压的测量值偏大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，根据欧姆定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律可知电阻的测量值大于真实值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，故A、B错误；若采用乙图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，电流表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测量的是通过电压表和待测电阻的电流之和，误差是由电压表分流引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，电流的测量值大于真实值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，根据欧姆定律可知电阻的测量值小</a:t>
            </a:r>
          </a:p>
          <a:p>
            <a:pPr latinLnBrk="1">
              <a:lnSpc>
                <a:spcPts val="47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于真实值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，故C错误，D正确。</a:t>
            </a:r>
            <a:endParaRPr lang="en-US" altLang="zh-CN" sz="2800" dirty="0"/>
          </a:p>
        </p:txBody>
      </p:sp>
      <p:sp>
        <p:nvSpPr>
          <p:cNvPr id="4" name="QC_4_AN.2_1#14f4679a2.bracket?pid=fc030dc40&amp;color=0,0,0&amp;vpa=1&amp;vtp=1&amp;answeroption=D">
            <a:extLst>
              <a:ext uri="{FF2B5EF4-FFF2-40B4-BE49-F238E27FC236}">
                <a16:creationId xmlns:a16="http://schemas.microsoft.com/office/drawing/2014/main" id="{B91A1E93-33C3-7756-4930-C17D4672A66D}"/>
              </a:ext>
            </a:extLst>
          </p:cNvPr>
          <p:cNvSpPr txBox="1"/>
          <p:nvPr/>
        </p:nvSpPr>
        <p:spPr>
          <a:xfrm>
            <a:off x="485648" y="2310072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1161</Words>
  <Application>Microsoft Office PowerPoint</Application>
  <PresentationFormat>宽屏</PresentationFormat>
  <Paragraphs>234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2024-05-07T07:30:23Z</dcterms:created>
  <dcterms:modified xsi:type="dcterms:W3CDTF">2024-05-07T08:38:58Z</dcterms:modified>
  <cp:category/>
  <cp:contentStatus/>
</cp:coreProperties>
</file>